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451" autoAdjust="0"/>
  </p:normalViewPr>
  <p:slideViewPr>
    <p:cSldViewPr snapToGrid="0">
      <p:cViewPr varScale="1">
        <p:scale>
          <a:sx n="48" d="100"/>
          <a:sy n="48" d="100"/>
        </p:scale>
        <p:origin x="80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032DB-1669-4684-A6CD-C2F555217889}" type="datetimeFigureOut">
              <a:rPr lang="is-IS" smtClean="0"/>
              <a:t>4.8.2019</a:t>
            </a:fld>
            <a:endParaRPr lang="is-I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EB3719-1406-43FE-B953-75A68B9BACAD}" type="slidenum">
              <a:rPr lang="is-IS" smtClean="0"/>
              <a:t>‹#›</a:t>
            </a:fld>
            <a:endParaRPr lang="is-IS"/>
          </a:p>
        </p:txBody>
      </p:sp>
    </p:spTree>
    <p:extLst>
      <p:ext uri="{BB962C8B-B14F-4D97-AF65-F5344CB8AC3E}">
        <p14:creationId xmlns:p14="http://schemas.microsoft.com/office/powerpoint/2010/main" val="74548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34AFDBB7-BA26-4081-88C4-09FD21BD8420}" type="slidenum">
              <a:rPr lang="en-US" smtClean="0"/>
              <a:pPr>
                <a:defRPr/>
              </a:pPr>
              <a:t>1</a:t>
            </a:fld>
            <a:endParaRPr lang="en-US"/>
          </a:p>
        </p:txBody>
      </p:sp>
    </p:spTree>
    <p:extLst>
      <p:ext uri="{BB962C8B-B14F-4D97-AF65-F5344CB8AC3E}">
        <p14:creationId xmlns:p14="http://schemas.microsoft.com/office/powerpoint/2010/main" val="3645259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is-IS" baseline="0" dirty="0" smtClean="0"/>
              <a:t>MIKILVÆGT!! Þrír möguleikar á að skila inn frumleikaskýrslu. „</a:t>
            </a:r>
            <a:r>
              <a:rPr lang="is-IS" baseline="0" dirty="0" err="1" smtClean="0"/>
              <a:t>Report</a:t>
            </a:r>
            <a:r>
              <a:rPr lang="is-IS" baseline="0" dirty="0" smtClean="0"/>
              <a:t> </a:t>
            </a:r>
            <a:r>
              <a:rPr lang="is-IS" baseline="0" dirty="0" err="1" smtClean="0"/>
              <a:t>generation</a:t>
            </a:r>
            <a:r>
              <a:rPr lang="is-IS" baseline="0" dirty="0" smtClean="0"/>
              <a:t> </a:t>
            </a:r>
            <a:r>
              <a:rPr lang="is-IS" baseline="0" dirty="0" err="1" smtClean="0"/>
              <a:t>speed</a:t>
            </a:r>
            <a:r>
              <a:rPr lang="is-IS" baseline="0" dirty="0" smtClean="0"/>
              <a:t>“. </a:t>
            </a:r>
          </a:p>
          <a:p>
            <a:endParaRPr lang="is-I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is-IS" b="1" baseline="0" dirty="0" err="1" smtClean="0"/>
              <a:t>Generate</a:t>
            </a:r>
            <a:r>
              <a:rPr lang="is-IS" b="1" baseline="0" dirty="0" smtClean="0"/>
              <a:t> </a:t>
            </a:r>
            <a:r>
              <a:rPr lang="is-IS" b="1" baseline="0" dirty="0" err="1" smtClean="0"/>
              <a:t>reports</a:t>
            </a:r>
            <a:r>
              <a:rPr lang="is-IS" b="1" baseline="0" dirty="0" smtClean="0"/>
              <a:t> </a:t>
            </a:r>
            <a:r>
              <a:rPr lang="is-IS" b="1" baseline="0" dirty="0" err="1" smtClean="0"/>
              <a:t>on</a:t>
            </a:r>
            <a:r>
              <a:rPr lang="is-IS" b="1" baseline="0" dirty="0" smtClean="0"/>
              <a:t> </a:t>
            </a:r>
            <a:r>
              <a:rPr lang="is-IS" b="1" baseline="0" dirty="0" err="1" smtClean="0"/>
              <a:t>due</a:t>
            </a:r>
            <a:r>
              <a:rPr lang="is-IS" b="1" baseline="0" dirty="0" smtClean="0"/>
              <a:t> </a:t>
            </a:r>
            <a:r>
              <a:rPr lang="is-IS" b="1" baseline="0" dirty="0" err="1" smtClean="0"/>
              <a:t>date</a:t>
            </a:r>
            <a:r>
              <a:rPr lang="is-IS" b="1" baseline="0" dirty="0" smtClean="0"/>
              <a:t>!</a:t>
            </a:r>
          </a:p>
          <a:p>
            <a:pPr marL="0" marR="0" indent="0" algn="l" defTabSz="457200" rtl="0" eaLnBrk="0" fontAlgn="base" latinLnBrk="0" hangingPunct="0">
              <a:lnSpc>
                <a:spcPct val="100000"/>
              </a:lnSpc>
              <a:spcBef>
                <a:spcPct val="30000"/>
              </a:spcBef>
              <a:spcAft>
                <a:spcPct val="0"/>
              </a:spcAft>
              <a:buClrTx/>
              <a:buSzTx/>
              <a:buFontTx/>
              <a:buNone/>
              <a:tabLst/>
              <a:defRPr/>
            </a:pPr>
            <a:r>
              <a:rPr lang="is-IS" baseline="0" dirty="0" smtClean="0"/>
              <a:t>Frumleikaskýrslan birtist ekki fyrr en á lokaskiladegi. Valið ef allur textasamanburður er gerður á lokadegi. Nemendur geta skilað eins oft og þeir vilja fram að lokadegi en án þess að fá skýrslu. Fá lokaskýrslu eftir lokadag ef skilhólfið er stillt þannig. Ekki hægt að skila eftir lokadag. Allar ritgerðir nemenda bornar saman innbyrðis. </a:t>
            </a:r>
          </a:p>
          <a:p>
            <a:pPr marL="0" marR="0" indent="0" algn="l" defTabSz="457200" rtl="0" eaLnBrk="0" fontAlgn="base" latinLnBrk="0" hangingPunct="0">
              <a:lnSpc>
                <a:spcPct val="100000"/>
              </a:lnSpc>
              <a:spcBef>
                <a:spcPct val="30000"/>
              </a:spcBef>
              <a:spcAft>
                <a:spcPct val="0"/>
              </a:spcAft>
              <a:buClrTx/>
              <a:buSzTx/>
              <a:buFontTx/>
              <a:buNone/>
              <a:tabLst/>
              <a:defRPr/>
            </a:pPr>
            <a:endParaRPr lang="is-IS" b="1"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is-IS" b="1" baseline="0" dirty="0" err="1" smtClean="0"/>
              <a:t>Generate</a:t>
            </a:r>
            <a:r>
              <a:rPr lang="is-IS" b="1" baseline="0" dirty="0" smtClean="0"/>
              <a:t> </a:t>
            </a:r>
            <a:r>
              <a:rPr lang="is-IS" b="1" baseline="0" dirty="0" err="1" smtClean="0"/>
              <a:t>reports</a:t>
            </a:r>
            <a:r>
              <a:rPr lang="is-IS" b="1" baseline="0" dirty="0" smtClean="0"/>
              <a:t> </a:t>
            </a:r>
            <a:r>
              <a:rPr lang="is-IS" b="1" baseline="0" dirty="0" err="1" smtClean="0"/>
              <a:t>immediately</a:t>
            </a:r>
            <a:r>
              <a:rPr lang="is-IS" b="1" baseline="0" dirty="0" smtClean="0"/>
              <a:t>, </a:t>
            </a:r>
            <a:r>
              <a:rPr lang="is-IS" b="1" baseline="0" dirty="0" err="1" smtClean="0"/>
              <a:t>first</a:t>
            </a:r>
            <a:r>
              <a:rPr lang="is-IS" b="1" baseline="0" dirty="0" smtClean="0"/>
              <a:t> </a:t>
            </a:r>
            <a:r>
              <a:rPr lang="is-IS" b="1" baseline="0" dirty="0" err="1" smtClean="0"/>
              <a:t>report</a:t>
            </a:r>
            <a:r>
              <a:rPr lang="is-IS" b="1" baseline="0" dirty="0" smtClean="0"/>
              <a:t> is </a:t>
            </a:r>
            <a:r>
              <a:rPr lang="is-IS" b="1" baseline="0" dirty="0" err="1" smtClean="0"/>
              <a:t>final</a:t>
            </a:r>
            <a:r>
              <a:rPr lang="is-IS" b="1" baseline="0" dirty="0" smtClean="0"/>
              <a:t>! </a:t>
            </a:r>
            <a:r>
              <a:rPr lang="is-IS" b="0" baseline="0" dirty="0" smtClean="0"/>
              <a:t>Frumleikaskýrslan verður tilbúin um leið og nemandi skilar inn verkefni. </a:t>
            </a:r>
            <a:r>
              <a:rPr lang="is-IS" baseline="0" dirty="0" smtClean="0"/>
              <a:t>Ef nemenda setur inn vitlaust skjal, þarf að eyða verkinu og senda inn aftur. Aðeins kennari getur eytt verkinu. </a:t>
            </a:r>
          </a:p>
          <a:p>
            <a:r>
              <a:rPr lang="is-IS" baseline="0" dirty="0" smtClean="0"/>
              <a:t>Einnig þarf að eyða verkefninu úr gagnagrunninum sjálfum. Það er ekki gert hjá </a:t>
            </a:r>
            <a:r>
              <a:rPr lang="is-IS" baseline="0" dirty="0" err="1" smtClean="0"/>
              <a:t>Turnitin</a:t>
            </a:r>
            <a:r>
              <a:rPr lang="is-IS" baseline="0" dirty="0" smtClean="0"/>
              <a:t>.</a:t>
            </a:r>
            <a:r>
              <a:rPr lang="is-IS" baseline="0" dirty="0" err="1" smtClean="0"/>
              <a:t>com</a:t>
            </a:r>
            <a:r>
              <a:rPr lang="is-IS" baseline="0" dirty="0" smtClean="0"/>
              <a:t> (ID nr. þarf að fylgja með).</a:t>
            </a:r>
          </a:p>
          <a:p>
            <a:endParaRPr lang="is-IS" b="1"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is-IS" b="1" baseline="0" dirty="0" err="1" smtClean="0"/>
              <a:t>Generate</a:t>
            </a:r>
            <a:r>
              <a:rPr lang="is-IS" b="1" baseline="0" dirty="0" smtClean="0"/>
              <a:t> </a:t>
            </a:r>
            <a:r>
              <a:rPr lang="is-IS" b="1" baseline="0" dirty="0" err="1" smtClean="0"/>
              <a:t>reports</a:t>
            </a:r>
            <a:r>
              <a:rPr lang="is-IS" b="1" baseline="0" dirty="0" smtClean="0"/>
              <a:t> </a:t>
            </a:r>
            <a:r>
              <a:rPr lang="is-IS" b="1" baseline="0" dirty="0" err="1" smtClean="0"/>
              <a:t>immediately</a:t>
            </a:r>
            <a:r>
              <a:rPr lang="is-IS" b="1" baseline="0" dirty="0" smtClean="0"/>
              <a:t>, </a:t>
            </a:r>
            <a:r>
              <a:rPr lang="is-IS" b="1" u="sng" baseline="0" dirty="0" err="1" smtClean="0"/>
              <a:t>report</a:t>
            </a:r>
            <a:r>
              <a:rPr lang="is-IS" b="1" u="sng" baseline="0" dirty="0" smtClean="0"/>
              <a:t> </a:t>
            </a:r>
            <a:r>
              <a:rPr lang="is-IS" b="1" u="sng" baseline="0" dirty="0" err="1" smtClean="0"/>
              <a:t>can</a:t>
            </a:r>
            <a:r>
              <a:rPr lang="is-IS" b="1" u="sng" baseline="0" dirty="0" smtClean="0"/>
              <a:t> </a:t>
            </a:r>
            <a:r>
              <a:rPr lang="is-IS" b="1" u="sng" baseline="0" dirty="0" err="1" smtClean="0"/>
              <a:t>be</a:t>
            </a:r>
            <a:r>
              <a:rPr lang="is-IS" b="1" u="sng" baseline="0" dirty="0" smtClean="0"/>
              <a:t> </a:t>
            </a:r>
            <a:r>
              <a:rPr lang="is-IS" b="1" u="sng" baseline="0" dirty="0" err="1" smtClean="0"/>
              <a:t>overwritten</a:t>
            </a:r>
            <a:r>
              <a:rPr lang="is-IS" b="1" u="sng" baseline="0" dirty="0" smtClean="0"/>
              <a:t> </a:t>
            </a:r>
            <a:r>
              <a:rPr lang="is-IS" b="1" u="sng" baseline="0" dirty="0" err="1" smtClean="0"/>
              <a:t>util</a:t>
            </a:r>
            <a:r>
              <a:rPr lang="is-IS" b="1" u="sng" baseline="0" dirty="0" smtClean="0"/>
              <a:t> </a:t>
            </a:r>
            <a:r>
              <a:rPr lang="is-IS" b="1" u="sng" baseline="0" dirty="0" err="1" smtClean="0"/>
              <a:t>due</a:t>
            </a:r>
            <a:r>
              <a:rPr lang="is-IS" b="1" u="sng" baseline="0" dirty="0" smtClean="0"/>
              <a:t> </a:t>
            </a:r>
            <a:r>
              <a:rPr lang="is-IS" b="1" u="sng" baseline="0" dirty="0" err="1" smtClean="0"/>
              <a:t>date</a:t>
            </a:r>
            <a:r>
              <a:rPr lang="is-IS" b="1" baseline="0" dirty="0" smtClean="0"/>
              <a:t>! Valið ef skila má oft fram að lokadegi. </a:t>
            </a:r>
          </a:p>
          <a:p>
            <a:r>
              <a:rPr lang="is-IS" baseline="0" dirty="0" smtClean="0"/>
              <a:t>Valið ef skila má oft fram að lokadegi. Oft notað þegar nemendur eru sjálfir að meta eigin verk og mega sjá skýrsluna. </a:t>
            </a:r>
            <a:r>
              <a:rPr lang="is-IS" sz="1200" b="0" i="0" kern="1200" dirty="0" smtClean="0">
                <a:solidFill>
                  <a:schemeClr val="tx1"/>
                </a:solidFill>
                <a:effectLst/>
                <a:latin typeface="+mn-lt"/>
                <a:ea typeface="ヒラギノ角ゴ Pro W3" charset="-128"/>
                <a:cs typeface="ヒラギノ角ゴ Pro W3" charset="-128"/>
              </a:rPr>
              <a:t>Athugið að þegar nýju skjali er hlaðið inn þá hverfur gamla skjalið út. </a:t>
            </a:r>
            <a:r>
              <a:rPr lang="is-IS" sz="1200" b="1" i="0" kern="1200" dirty="0" smtClean="0">
                <a:solidFill>
                  <a:schemeClr val="tx1"/>
                </a:solidFill>
                <a:effectLst/>
                <a:latin typeface="+mn-lt"/>
                <a:ea typeface="ヒラギノ角ゴ Pro W3" charset="-128"/>
                <a:cs typeface="ヒラギノ角ゴ Pro W3" charset="-128"/>
              </a:rPr>
              <a:t>Ef verkefni er hlaðið inn með mjög stuttu millibili tekur það </a:t>
            </a:r>
            <a:r>
              <a:rPr lang="is-IS" sz="1200" b="1" i="0" u="sng" kern="1200" dirty="0" smtClean="0">
                <a:solidFill>
                  <a:schemeClr val="tx1"/>
                </a:solidFill>
                <a:effectLst/>
                <a:latin typeface="+mn-lt"/>
                <a:ea typeface="ヒラギノ角ゴ Pro W3" charset="-128"/>
                <a:cs typeface="ヒラギノ角ゴ Pro W3" charset="-128"/>
              </a:rPr>
              <a:t>24 tíma</a:t>
            </a:r>
            <a:r>
              <a:rPr lang="is-IS" sz="1200" b="1" i="0" kern="1200" dirty="0" smtClean="0">
                <a:solidFill>
                  <a:schemeClr val="tx1"/>
                </a:solidFill>
                <a:effectLst/>
                <a:latin typeface="+mn-lt"/>
                <a:ea typeface="ヒラギノ角ゴ Pro W3" charset="-128"/>
                <a:cs typeface="ヒラギノ角ゴ Pro W3" charset="-128"/>
              </a:rPr>
              <a:t> áður en ný samanburðarskýrsla (</a:t>
            </a:r>
            <a:r>
              <a:rPr lang="is-IS" sz="1200" b="1" i="0" kern="1200" dirty="0" err="1" smtClean="0">
                <a:solidFill>
                  <a:schemeClr val="tx1"/>
                </a:solidFill>
                <a:effectLst/>
                <a:latin typeface="+mn-lt"/>
                <a:ea typeface="ヒラギノ角ゴ Pro W3" charset="-128"/>
                <a:cs typeface="ヒラギノ角ゴ Pro W3" charset="-128"/>
              </a:rPr>
              <a:t>originality</a:t>
            </a:r>
            <a:r>
              <a:rPr lang="is-IS" sz="1200" b="1" i="0" kern="1200" dirty="0" smtClean="0">
                <a:solidFill>
                  <a:schemeClr val="tx1"/>
                </a:solidFill>
                <a:effectLst/>
                <a:latin typeface="+mn-lt"/>
                <a:ea typeface="ヒラギノ角ゴ Pro W3" charset="-128"/>
                <a:cs typeface="ヒラギノ角ゴ Pro W3" charset="-128"/>
              </a:rPr>
              <a:t> </a:t>
            </a:r>
            <a:r>
              <a:rPr lang="is-IS" sz="1200" b="1" i="0" kern="1200" dirty="0" err="1" smtClean="0">
                <a:solidFill>
                  <a:schemeClr val="tx1"/>
                </a:solidFill>
                <a:effectLst/>
                <a:latin typeface="+mn-lt"/>
                <a:ea typeface="ヒラギノ角ゴ Pro W3" charset="-128"/>
                <a:cs typeface="ヒラギノ角ゴ Pro W3" charset="-128"/>
              </a:rPr>
              <a:t>report</a:t>
            </a:r>
            <a:r>
              <a:rPr lang="is-IS" sz="1200" b="1" i="0" kern="1200" dirty="0" smtClean="0">
                <a:solidFill>
                  <a:schemeClr val="tx1"/>
                </a:solidFill>
                <a:effectLst/>
                <a:latin typeface="+mn-lt"/>
                <a:ea typeface="ヒラギノ角ゴ Pro W3" charset="-128"/>
                <a:cs typeface="ヒラギノ角ゴ Pro W3" charset="-128"/>
              </a:rPr>
              <a:t>) birtist fyrir skjalið. </a:t>
            </a:r>
            <a:r>
              <a:rPr lang="is-IS" sz="1200" b="0" i="0" kern="1200" dirty="0" smtClean="0">
                <a:solidFill>
                  <a:schemeClr val="tx1"/>
                </a:solidFill>
                <a:effectLst/>
                <a:latin typeface="+mn-lt"/>
                <a:ea typeface="ヒラギノ角ゴ Pro W3" charset="-128"/>
                <a:cs typeface="ヒラギノ角ゴ Pro W3" charset="-128"/>
              </a:rPr>
              <a:t>Aðeins er tekið tillit til niðurstaðna samanburðarins í samanburðarskýrslunni fyrir lokaskjalið sem nemendur hlaða inn. </a:t>
            </a:r>
            <a:endParaRPr lang="is-IS" dirty="0" smtClean="0"/>
          </a:p>
          <a:p>
            <a:endParaRPr lang="is-IS" baseline="0" dirty="0" smtClean="0"/>
          </a:p>
        </p:txBody>
      </p:sp>
      <p:sp>
        <p:nvSpPr>
          <p:cNvPr id="4" name="Slide Number Placeholder 3"/>
          <p:cNvSpPr>
            <a:spLocks noGrp="1"/>
          </p:cNvSpPr>
          <p:nvPr>
            <p:ph type="sldNum" sz="quarter" idx="10"/>
          </p:nvPr>
        </p:nvSpPr>
        <p:spPr/>
        <p:txBody>
          <a:bodyPr/>
          <a:lstStyle/>
          <a:p>
            <a:pPr>
              <a:defRPr/>
            </a:pPr>
            <a:fld id="{34AFDBB7-BA26-4081-88C4-09FD21BD8420}" type="slidenum">
              <a:rPr lang="en-US" smtClean="0"/>
              <a:pPr>
                <a:defRPr/>
              </a:pPr>
              <a:t>2</a:t>
            </a:fld>
            <a:endParaRPr lang="en-US"/>
          </a:p>
        </p:txBody>
      </p:sp>
    </p:spTree>
    <p:extLst>
      <p:ext uri="{BB962C8B-B14F-4D97-AF65-F5344CB8AC3E}">
        <p14:creationId xmlns:p14="http://schemas.microsoft.com/office/powerpoint/2010/main" val="1271675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is-IS" baseline="0" dirty="0" smtClean="0"/>
              <a:t>MIKILVÆGT!! Þrír möguleikar á að skila inn frumleikaskýrslu. „</a:t>
            </a:r>
            <a:r>
              <a:rPr lang="is-IS" baseline="0" dirty="0" err="1" smtClean="0"/>
              <a:t>Report</a:t>
            </a:r>
            <a:r>
              <a:rPr lang="is-IS" baseline="0" dirty="0" smtClean="0"/>
              <a:t> </a:t>
            </a:r>
            <a:r>
              <a:rPr lang="is-IS" baseline="0" dirty="0" err="1" smtClean="0"/>
              <a:t>generation</a:t>
            </a:r>
            <a:r>
              <a:rPr lang="is-IS" baseline="0" dirty="0" smtClean="0"/>
              <a:t> </a:t>
            </a:r>
            <a:r>
              <a:rPr lang="is-IS" baseline="0" dirty="0" err="1" smtClean="0"/>
              <a:t>speed</a:t>
            </a:r>
            <a:r>
              <a:rPr lang="is-IS" baseline="0" dirty="0" smtClean="0"/>
              <a:t>“. </a:t>
            </a:r>
          </a:p>
          <a:p>
            <a:endParaRPr lang="is-I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is-IS" b="1" baseline="0" dirty="0" err="1" smtClean="0"/>
              <a:t>Generate</a:t>
            </a:r>
            <a:r>
              <a:rPr lang="is-IS" b="1" baseline="0" dirty="0" smtClean="0"/>
              <a:t> </a:t>
            </a:r>
            <a:r>
              <a:rPr lang="is-IS" b="1" baseline="0" dirty="0" err="1" smtClean="0"/>
              <a:t>reports</a:t>
            </a:r>
            <a:r>
              <a:rPr lang="is-IS" b="1" baseline="0" dirty="0" smtClean="0"/>
              <a:t> </a:t>
            </a:r>
            <a:r>
              <a:rPr lang="is-IS" b="1" baseline="0" dirty="0" err="1" smtClean="0"/>
              <a:t>on</a:t>
            </a:r>
            <a:r>
              <a:rPr lang="is-IS" b="1" baseline="0" dirty="0" smtClean="0"/>
              <a:t> </a:t>
            </a:r>
            <a:r>
              <a:rPr lang="is-IS" b="1" baseline="0" dirty="0" err="1" smtClean="0"/>
              <a:t>due</a:t>
            </a:r>
            <a:r>
              <a:rPr lang="is-IS" b="1" baseline="0" dirty="0" smtClean="0"/>
              <a:t> </a:t>
            </a:r>
            <a:r>
              <a:rPr lang="is-IS" b="1" baseline="0" dirty="0" err="1" smtClean="0"/>
              <a:t>date</a:t>
            </a:r>
            <a:r>
              <a:rPr lang="is-IS" b="1" baseline="0" dirty="0" smtClean="0"/>
              <a:t>!</a:t>
            </a:r>
          </a:p>
          <a:p>
            <a:pPr marL="0" marR="0" indent="0" algn="l" defTabSz="457200" rtl="0" eaLnBrk="0" fontAlgn="base" latinLnBrk="0" hangingPunct="0">
              <a:lnSpc>
                <a:spcPct val="100000"/>
              </a:lnSpc>
              <a:spcBef>
                <a:spcPct val="30000"/>
              </a:spcBef>
              <a:spcAft>
                <a:spcPct val="0"/>
              </a:spcAft>
              <a:buClrTx/>
              <a:buSzTx/>
              <a:buFontTx/>
              <a:buNone/>
              <a:tabLst/>
              <a:defRPr/>
            </a:pPr>
            <a:r>
              <a:rPr lang="is-IS" baseline="0" dirty="0" smtClean="0"/>
              <a:t>Frumleikaskýrslan birtist ekki fyrr en á lokaskiladegi. Valið ef allur textasamanburður er gerður á lokadegi. Nemendur geta skilað eins oft og þeir vilja fram að lokadegi en án þess að fá skýrslu. Fá lokaskýrslu eftir lokadag ef skilhólfið er stillt þannig. Ekki hægt að skila eftir lokadag. </a:t>
            </a:r>
            <a:r>
              <a:rPr lang="is-IS" b="1" baseline="0" dirty="0" smtClean="0"/>
              <a:t>Allar ritgerðir nemenda bornar saman innbyrðis</a:t>
            </a:r>
            <a:r>
              <a:rPr lang="is-IS" baseline="0" dirty="0" smtClean="0"/>
              <a:t>. </a:t>
            </a:r>
          </a:p>
          <a:p>
            <a:pPr marL="0" marR="0" indent="0" algn="l" defTabSz="457200" rtl="0" eaLnBrk="0" fontAlgn="base" latinLnBrk="0" hangingPunct="0">
              <a:lnSpc>
                <a:spcPct val="100000"/>
              </a:lnSpc>
              <a:spcBef>
                <a:spcPct val="30000"/>
              </a:spcBef>
              <a:spcAft>
                <a:spcPct val="0"/>
              </a:spcAft>
              <a:buClrTx/>
              <a:buSzTx/>
              <a:buFontTx/>
              <a:buNone/>
              <a:tabLst/>
              <a:defRPr/>
            </a:pPr>
            <a:endParaRPr lang="is-IS" b="1"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is-IS" b="1" baseline="0" dirty="0" err="1" smtClean="0"/>
              <a:t>Generate</a:t>
            </a:r>
            <a:r>
              <a:rPr lang="is-IS" b="1" baseline="0" dirty="0" smtClean="0"/>
              <a:t> </a:t>
            </a:r>
            <a:r>
              <a:rPr lang="is-IS" b="1" baseline="0" dirty="0" err="1" smtClean="0"/>
              <a:t>reports</a:t>
            </a:r>
            <a:r>
              <a:rPr lang="is-IS" b="1" baseline="0" dirty="0" smtClean="0"/>
              <a:t> </a:t>
            </a:r>
            <a:r>
              <a:rPr lang="is-IS" b="1" baseline="0" dirty="0" err="1" smtClean="0"/>
              <a:t>immediately</a:t>
            </a:r>
            <a:r>
              <a:rPr lang="is-IS" b="1" baseline="0" dirty="0" smtClean="0"/>
              <a:t>, </a:t>
            </a:r>
            <a:r>
              <a:rPr lang="is-IS" b="1" baseline="0" dirty="0" err="1" smtClean="0"/>
              <a:t>first</a:t>
            </a:r>
            <a:r>
              <a:rPr lang="is-IS" b="1" baseline="0" dirty="0" smtClean="0"/>
              <a:t> </a:t>
            </a:r>
            <a:r>
              <a:rPr lang="is-IS" b="1" baseline="0" dirty="0" err="1" smtClean="0"/>
              <a:t>report</a:t>
            </a:r>
            <a:r>
              <a:rPr lang="is-IS" b="1" baseline="0" dirty="0" smtClean="0"/>
              <a:t> is </a:t>
            </a:r>
            <a:r>
              <a:rPr lang="is-IS" b="1" baseline="0" dirty="0" err="1" smtClean="0"/>
              <a:t>final</a:t>
            </a:r>
            <a:r>
              <a:rPr lang="is-IS" b="1" baseline="0" dirty="0" smtClean="0"/>
              <a:t>! </a:t>
            </a:r>
            <a:r>
              <a:rPr lang="is-IS" b="0" baseline="0" dirty="0" smtClean="0"/>
              <a:t>Frumleikaskýrslan verður tilbúin um leið og nemandi skilar inn verkefni. </a:t>
            </a:r>
            <a:r>
              <a:rPr lang="is-IS" baseline="0" dirty="0" smtClean="0"/>
              <a:t>Ef nemenda setur inn vitlaust skjal, þarf að eyða verkinu og senda inn aftur. Aðeins kennari getur eytt verkinu. </a:t>
            </a:r>
          </a:p>
          <a:p>
            <a:r>
              <a:rPr lang="is-IS" baseline="0" dirty="0" smtClean="0"/>
              <a:t>Einnig þarf að eyða verkefninu úr gagnagrunninum sjálfum. Það er ekki gert hjá </a:t>
            </a:r>
            <a:r>
              <a:rPr lang="is-IS" baseline="0" dirty="0" err="1" smtClean="0"/>
              <a:t>Turnitin</a:t>
            </a:r>
            <a:r>
              <a:rPr lang="is-IS" baseline="0" dirty="0" smtClean="0"/>
              <a:t>.</a:t>
            </a:r>
            <a:r>
              <a:rPr lang="is-IS" baseline="0" dirty="0" err="1" smtClean="0"/>
              <a:t>com</a:t>
            </a:r>
            <a:r>
              <a:rPr lang="is-IS" baseline="0" dirty="0" smtClean="0"/>
              <a:t> (ID nr. þarf að fylgja með).</a:t>
            </a:r>
          </a:p>
          <a:p>
            <a:endParaRPr lang="is-IS" b="1"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is-IS" b="1" baseline="0" dirty="0" err="1" smtClean="0"/>
              <a:t>Generate</a:t>
            </a:r>
            <a:r>
              <a:rPr lang="is-IS" b="1" baseline="0" dirty="0" smtClean="0"/>
              <a:t> </a:t>
            </a:r>
            <a:r>
              <a:rPr lang="is-IS" b="1" baseline="0" dirty="0" err="1" smtClean="0"/>
              <a:t>reports</a:t>
            </a:r>
            <a:r>
              <a:rPr lang="is-IS" b="1" baseline="0" dirty="0" smtClean="0"/>
              <a:t> </a:t>
            </a:r>
            <a:r>
              <a:rPr lang="is-IS" b="1" baseline="0" dirty="0" err="1" smtClean="0"/>
              <a:t>immediately</a:t>
            </a:r>
            <a:r>
              <a:rPr lang="is-IS" b="1" baseline="0" dirty="0" smtClean="0"/>
              <a:t>, </a:t>
            </a:r>
            <a:r>
              <a:rPr lang="is-IS" b="1" u="sng" baseline="0" dirty="0" err="1" smtClean="0"/>
              <a:t>report</a:t>
            </a:r>
            <a:r>
              <a:rPr lang="is-IS" b="1" u="sng" baseline="0" dirty="0" smtClean="0"/>
              <a:t> </a:t>
            </a:r>
            <a:r>
              <a:rPr lang="is-IS" b="1" u="sng" baseline="0" dirty="0" err="1" smtClean="0"/>
              <a:t>can</a:t>
            </a:r>
            <a:r>
              <a:rPr lang="is-IS" b="1" u="sng" baseline="0" dirty="0" smtClean="0"/>
              <a:t> </a:t>
            </a:r>
            <a:r>
              <a:rPr lang="is-IS" b="1" u="sng" baseline="0" dirty="0" err="1" smtClean="0"/>
              <a:t>be</a:t>
            </a:r>
            <a:r>
              <a:rPr lang="is-IS" b="1" u="sng" baseline="0" dirty="0" smtClean="0"/>
              <a:t> </a:t>
            </a:r>
            <a:r>
              <a:rPr lang="is-IS" b="1" u="sng" baseline="0" dirty="0" err="1" smtClean="0"/>
              <a:t>overwritten</a:t>
            </a:r>
            <a:r>
              <a:rPr lang="is-IS" b="1" u="sng" baseline="0" dirty="0" smtClean="0"/>
              <a:t> </a:t>
            </a:r>
            <a:r>
              <a:rPr lang="is-IS" b="1" u="sng" baseline="0" dirty="0" err="1" smtClean="0"/>
              <a:t>util</a:t>
            </a:r>
            <a:r>
              <a:rPr lang="is-IS" b="1" u="sng" baseline="0" dirty="0" smtClean="0"/>
              <a:t> </a:t>
            </a:r>
            <a:r>
              <a:rPr lang="is-IS" b="1" u="sng" baseline="0" dirty="0" err="1" smtClean="0"/>
              <a:t>due</a:t>
            </a:r>
            <a:r>
              <a:rPr lang="is-IS" b="1" u="sng" baseline="0" dirty="0" smtClean="0"/>
              <a:t> </a:t>
            </a:r>
            <a:r>
              <a:rPr lang="is-IS" b="1" u="sng" baseline="0" dirty="0" err="1" smtClean="0"/>
              <a:t>date</a:t>
            </a:r>
            <a:r>
              <a:rPr lang="is-IS" b="1" baseline="0" dirty="0" smtClean="0"/>
              <a:t>! Valið ef skila má oft fram að lokadegi. </a:t>
            </a:r>
          </a:p>
          <a:p>
            <a:r>
              <a:rPr lang="is-IS" baseline="0" dirty="0" smtClean="0"/>
              <a:t>Valið ef skila má oft fram að lokadegi. Oft notað þegar nemendur eru sjálfir að meta eigin verk og mega sjá skýrsluna. </a:t>
            </a:r>
            <a:r>
              <a:rPr lang="is-IS" sz="1200" b="0" i="0" kern="1200" dirty="0" smtClean="0">
                <a:solidFill>
                  <a:schemeClr val="tx1"/>
                </a:solidFill>
                <a:effectLst/>
                <a:latin typeface="+mn-lt"/>
                <a:ea typeface="ヒラギノ角ゴ Pro W3" charset="-128"/>
                <a:cs typeface="ヒラギノ角ゴ Pro W3" charset="-128"/>
              </a:rPr>
              <a:t>Athugið að þegar nýju skjali er hlaðið inn þá hverfur gamla skjalið út. </a:t>
            </a:r>
            <a:r>
              <a:rPr lang="is-IS" sz="1200" b="1" i="0" kern="1200" dirty="0" smtClean="0">
                <a:solidFill>
                  <a:schemeClr val="tx1"/>
                </a:solidFill>
                <a:effectLst/>
                <a:latin typeface="+mn-lt"/>
                <a:ea typeface="ヒラギノ角ゴ Pro W3" charset="-128"/>
                <a:cs typeface="ヒラギノ角ゴ Pro W3" charset="-128"/>
              </a:rPr>
              <a:t>Ef verkefni er hlaðið inn með mjög stuttu millibili tekur það </a:t>
            </a:r>
            <a:r>
              <a:rPr lang="is-IS" sz="1200" b="1" i="0" u="sng" kern="1200" dirty="0" smtClean="0">
                <a:solidFill>
                  <a:schemeClr val="tx1"/>
                </a:solidFill>
                <a:effectLst/>
                <a:latin typeface="+mn-lt"/>
                <a:ea typeface="ヒラギノ角ゴ Pro W3" charset="-128"/>
                <a:cs typeface="ヒラギノ角ゴ Pro W3" charset="-128"/>
              </a:rPr>
              <a:t>24 tíma</a:t>
            </a:r>
            <a:r>
              <a:rPr lang="is-IS" sz="1200" b="1" i="0" kern="1200" dirty="0" smtClean="0">
                <a:solidFill>
                  <a:schemeClr val="tx1"/>
                </a:solidFill>
                <a:effectLst/>
                <a:latin typeface="+mn-lt"/>
                <a:ea typeface="ヒラギノ角ゴ Pro W3" charset="-128"/>
                <a:cs typeface="ヒラギノ角ゴ Pro W3" charset="-128"/>
              </a:rPr>
              <a:t> áður en ný samanburðarskýrsla (</a:t>
            </a:r>
            <a:r>
              <a:rPr lang="is-IS" sz="1200" b="1" i="0" kern="1200" dirty="0" err="1" smtClean="0">
                <a:solidFill>
                  <a:schemeClr val="tx1"/>
                </a:solidFill>
                <a:effectLst/>
                <a:latin typeface="+mn-lt"/>
                <a:ea typeface="ヒラギノ角ゴ Pro W3" charset="-128"/>
                <a:cs typeface="ヒラギノ角ゴ Pro W3" charset="-128"/>
              </a:rPr>
              <a:t>originality</a:t>
            </a:r>
            <a:r>
              <a:rPr lang="is-IS" sz="1200" b="1" i="0" kern="1200" dirty="0" smtClean="0">
                <a:solidFill>
                  <a:schemeClr val="tx1"/>
                </a:solidFill>
                <a:effectLst/>
                <a:latin typeface="+mn-lt"/>
                <a:ea typeface="ヒラギノ角ゴ Pro W3" charset="-128"/>
                <a:cs typeface="ヒラギノ角ゴ Pro W3" charset="-128"/>
              </a:rPr>
              <a:t> </a:t>
            </a:r>
            <a:r>
              <a:rPr lang="is-IS" sz="1200" b="1" i="0" kern="1200" dirty="0" err="1" smtClean="0">
                <a:solidFill>
                  <a:schemeClr val="tx1"/>
                </a:solidFill>
                <a:effectLst/>
                <a:latin typeface="+mn-lt"/>
                <a:ea typeface="ヒラギノ角ゴ Pro W3" charset="-128"/>
                <a:cs typeface="ヒラギノ角ゴ Pro W3" charset="-128"/>
              </a:rPr>
              <a:t>report</a:t>
            </a:r>
            <a:r>
              <a:rPr lang="is-IS" sz="1200" b="1" i="0" kern="1200" dirty="0" smtClean="0">
                <a:solidFill>
                  <a:schemeClr val="tx1"/>
                </a:solidFill>
                <a:effectLst/>
                <a:latin typeface="+mn-lt"/>
                <a:ea typeface="ヒラギノ角ゴ Pro W3" charset="-128"/>
                <a:cs typeface="ヒラギノ角ゴ Pro W3" charset="-128"/>
              </a:rPr>
              <a:t>) birtist fyrir skjalið. </a:t>
            </a:r>
            <a:r>
              <a:rPr lang="is-IS" sz="1200" b="0" i="0" kern="1200" dirty="0" smtClean="0">
                <a:solidFill>
                  <a:schemeClr val="tx1"/>
                </a:solidFill>
                <a:effectLst/>
                <a:latin typeface="+mn-lt"/>
                <a:ea typeface="ヒラギノ角ゴ Pro W3" charset="-128"/>
                <a:cs typeface="ヒラギノ角ゴ Pro W3" charset="-128"/>
              </a:rPr>
              <a:t>Aðeins er tekið tillit til niðurstaðna samanburðarins í samanburðarskýrslunni fyrir lokaskjalið sem nemendur hlaða inn. </a:t>
            </a:r>
            <a:endParaRPr lang="is-IS" dirty="0" smtClean="0"/>
          </a:p>
          <a:p>
            <a:endParaRPr lang="is-IS" baseline="0" dirty="0" smtClean="0"/>
          </a:p>
        </p:txBody>
      </p:sp>
      <p:sp>
        <p:nvSpPr>
          <p:cNvPr id="4" name="Slide Number Placeholder 3"/>
          <p:cNvSpPr>
            <a:spLocks noGrp="1"/>
          </p:cNvSpPr>
          <p:nvPr>
            <p:ph type="sldNum" sz="quarter" idx="10"/>
          </p:nvPr>
        </p:nvSpPr>
        <p:spPr/>
        <p:txBody>
          <a:bodyPr/>
          <a:lstStyle/>
          <a:p>
            <a:pPr>
              <a:defRPr/>
            </a:pPr>
            <a:fld id="{34AFDBB7-BA26-4081-88C4-09FD21BD8420}" type="slidenum">
              <a:rPr lang="en-US" smtClean="0"/>
              <a:pPr>
                <a:defRPr/>
              </a:pPr>
              <a:t>3</a:t>
            </a:fld>
            <a:endParaRPr lang="en-US"/>
          </a:p>
        </p:txBody>
      </p:sp>
    </p:spTree>
    <p:extLst>
      <p:ext uri="{BB962C8B-B14F-4D97-AF65-F5344CB8AC3E}">
        <p14:creationId xmlns:p14="http://schemas.microsoft.com/office/powerpoint/2010/main" val="3654684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aseline="0" dirty="0" smtClean="0"/>
              <a:t>NB! Sýna hvar á að stilla dagsetningar! </a:t>
            </a:r>
          </a:p>
          <a:p>
            <a:r>
              <a:rPr lang="is-IS" baseline="0" dirty="0" smtClean="0"/>
              <a:t>Það er gert </a:t>
            </a:r>
            <a:r>
              <a:rPr lang="is-IS" baseline="0" dirty="0" err="1" smtClean="0"/>
              <a:t>Turnitin</a:t>
            </a:r>
            <a:r>
              <a:rPr lang="is-IS" baseline="0" dirty="0" smtClean="0"/>
              <a:t> megin, ekki í </a:t>
            </a:r>
            <a:r>
              <a:rPr lang="is-IS" baseline="0" dirty="0" err="1" smtClean="0"/>
              <a:t>Moodle</a:t>
            </a:r>
            <a:r>
              <a:rPr lang="is-IS" baseline="0" dirty="0" smtClean="0"/>
              <a:t> (skilahólfinu). </a:t>
            </a:r>
          </a:p>
          <a:p>
            <a:endParaRPr lang="is-IS" dirty="0" smtClean="0"/>
          </a:p>
          <a:p>
            <a:r>
              <a:rPr lang="is-IS" dirty="0" smtClean="0"/>
              <a:t>Hér er dæmi um skilakassa</a:t>
            </a:r>
            <a:r>
              <a:rPr lang="is-IS" baseline="0" dirty="0" smtClean="0"/>
              <a:t> þar sem leiðbeinendur setja inn lokaútgáfu verkefnis. Í flestum deildum skila nemendur sjálfir inn lokaútgáfu verkefnis. </a:t>
            </a:r>
          </a:p>
          <a:p>
            <a:endParaRPr lang="is-IS" baseline="0" dirty="0" smtClean="0"/>
          </a:p>
          <a:p>
            <a:r>
              <a:rPr lang="is-IS" dirty="0" smtClean="0"/>
              <a:t>Dagsetningar</a:t>
            </a:r>
            <a:r>
              <a:rPr lang="is-IS" baseline="0" dirty="0" smtClean="0"/>
              <a:t> á </a:t>
            </a:r>
            <a:r>
              <a:rPr lang="is-IS" baseline="0" dirty="0" err="1" smtClean="0"/>
              <a:t>Turnitin</a:t>
            </a:r>
            <a:r>
              <a:rPr lang="is-IS" baseline="0" dirty="0" smtClean="0"/>
              <a:t> skilakassa eru stilltar í lokin. Það er ekki gert í skilakassanum sjálfum </a:t>
            </a:r>
          </a:p>
          <a:p>
            <a:r>
              <a:rPr lang="is-IS" baseline="0" dirty="0" smtClean="0"/>
              <a:t>heldur eftir á, í skilahólfinu sjálfu. </a:t>
            </a:r>
          </a:p>
          <a:p>
            <a:endParaRPr lang="is-IS" baseline="0" dirty="0" smtClean="0"/>
          </a:p>
          <a:p>
            <a:pPr marL="228600" indent="-228600">
              <a:buAutoNum type="arabicPeriod"/>
            </a:pPr>
            <a:r>
              <a:rPr lang="is-IS" baseline="0" dirty="0" smtClean="0"/>
              <a:t>Opna </a:t>
            </a:r>
            <a:r>
              <a:rPr lang="is-IS" baseline="0" dirty="0" err="1" smtClean="0"/>
              <a:t>Turnitin</a:t>
            </a:r>
            <a:r>
              <a:rPr lang="is-IS" baseline="0" dirty="0" smtClean="0"/>
              <a:t> </a:t>
            </a:r>
            <a:r>
              <a:rPr lang="is-IS" baseline="0" dirty="0" err="1" smtClean="0"/>
              <a:t>skilakassan</a:t>
            </a:r>
            <a:r>
              <a:rPr lang="is-IS" baseline="0" dirty="0" smtClean="0"/>
              <a:t> í </a:t>
            </a:r>
            <a:r>
              <a:rPr lang="is-IS" baseline="0" dirty="0" err="1" smtClean="0"/>
              <a:t>Moodle</a:t>
            </a:r>
            <a:endParaRPr lang="is-IS" baseline="0" dirty="0" smtClean="0"/>
          </a:p>
          <a:p>
            <a:pPr marL="228600" indent="-228600">
              <a:buAutoNum type="arabicPeriod"/>
            </a:pPr>
            <a:r>
              <a:rPr lang="is-IS" baseline="0" dirty="0" smtClean="0"/>
              <a:t>Undir </a:t>
            </a:r>
            <a:r>
              <a:rPr lang="is-IS" baseline="0" dirty="0" err="1" smtClean="0"/>
              <a:t>Summary</a:t>
            </a:r>
            <a:r>
              <a:rPr lang="is-IS" baseline="0" dirty="0" smtClean="0"/>
              <a:t> flipanum, smella á pennann (</a:t>
            </a:r>
            <a:r>
              <a:rPr lang="is-IS" baseline="0" dirty="0" err="1" smtClean="0"/>
              <a:t>edit</a:t>
            </a:r>
            <a:r>
              <a:rPr lang="is-IS" baseline="0" dirty="0" smtClean="0"/>
              <a:t> hnappinn), lengst til hægri á myndinni</a:t>
            </a:r>
          </a:p>
          <a:p>
            <a:pPr marL="228600" indent="-228600">
              <a:buAutoNum type="arabicPeriod"/>
            </a:pPr>
            <a:endParaRPr lang="is-IS" baseline="0" dirty="0" smtClean="0"/>
          </a:p>
          <a:p>
            <a:pPr marL="228600" indent="-228600">
              <a:buAutoNum type="arabicPeriod"/>
            </a:pPr>
            <a:endParaRPr lang="is-IS" dirty="0"/>
          </a:p>
        </p:txBody>
      </p:sp>
      <p:sp>
        <p:nvSpPr>
          <p:cNvPr id="4" name="Slide Number Placeholder 3"/>
          <p:cNvSpPr>
            <a:spLocks noGrp="1"/>
          </p:cNvSpPr>
          <p:nvPr>
            <p:ph type="sldNum" sz="quarter" idx="10"/>
          </p:nvPr>
        </p:nvSpPr>
        <p:spPr/>
        <p:txBody>
          <a:bodyPr/>
          <a:lstStyle/>
          <a:p>
            <a:pPr>
              <a:defRPr/>
            </a:pPr>
            <a:fld id="{34AFDBB7-BA26-4081-88C4-09FD21BD8420}" type="slidenum">
              <a:rPr lang="en-US" smtClean="0"/>
              <a:pPr>
                <a:defRPr/>
              </a:pPr>
              <a:t>4</a:t>
            </a:fld>
            <a:endParaRPr lang="en-US"/>
          </a:p>
        </p:txBody>
      </p:sp>
    </p:spTree>
    <p:extLst>
      <p:ext uri="{BB962C8B-B14F-4D97-AF65-F5344CB8AC3E}">
        <p14:creationId xmlns:p14="http://schemas.microsoft.com/office/powerpoint/2010/main" val="2901299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Hér eru dagsetningar stilltar. Velja</a:t>
            </a:r>
            <a:r>
              <a:rPr lang="is-IS" baseline="0" dirty="0" smtClean="0"/>
              <a:t> dagsetningu, mánuð, ár, tímasetningu. </a:t>
            </a:r>
          </a:p>
          <a:p>
            <a:endParaRPr lang="is-IS" baseline="0" dirty="0" smtClean="0"/>
          </a:p>
          <a:p>
            <a:r>
              <a:rPr lang="is-IS" baseline="0" dirty="0" smtClean="0"/>
              <a:t>Sjálfkrafa þá stillist skilakassinn „start </a:t>
            </a:r>
            <a:r>
              <a:rPr lang="is-IS" baseline="0" dirty="0" err="1" smtClean="0"/>
              <a:t>date</a:t>
            </a:r>
            <a:r>
              <a:rPr lang="is-IS" baseline="0" dirty="0" smtClean="0"/>
              <a:t>“ á þá dagsetningu sem skilakassi er búin til.</a:t>
            </a:r>
          </a:p>
          <a:p>
            <a:r>
              <a:rPr lang="is-IS" baseline="0" dirty="0" smtClean="0"/>
              <a:t>„</a:t>
            </a:r>
            <a:r>
              <a:rPr lang="is-IS" baseline="0" dirty="0" err="1" smtClean="0"/>
              <a:t>Due</a:t>
            </a:r>
            <a:r>
              <a:rPr lang="is-IS" baseline="0" dirty="0" smtClean="0"/>
              <a:t> </a:t>
            </a:r>
            <a:r>
              <a:rPr lang="is-IS" baseline="0" dirty="0" err="1" smtClean="0"/>
              <a:t>date</a:t>
            </a:r>
            <a:r>
              <a:rPr lang="is-IS" baseline="0" dirty="0" smtClean="0"/>
              <a:t>“ stillist sjálfkrafa viku eftir að skilakassinn var búin til. Dagsetningum er hægt að breyta. </a:t>
            </a:r>
          </a:p>
          <a:p>
            <a:endParaRPr lang="is-IS" baseline="0" dirty="0" smtClean="0"/>
          </a:p>
          <a:p>
            <a:r>
              <a:rPr lang="is-IS" b="1" dirty="0" smtClean="0"/>
              <a:t>Start </a:t>
            </a:r>
            <a:r>
              <a:rPr lang="is-IS" b="1" dirty="0" err="1" smtClean="0"/>
              <a:t>Date</a:t>
            </a:r>
            <a:r>
              <a:rPr lang="is-IS" b="1" dirty="0" smtClean="0"/>
              <a:t>. </a:t>
            </a:r>
            <a:r>
              <a:rPr lang="is-IS" dirty="0" smtClean="0"/>
              <a:t>Skil hefjast. Fyrsta mögulega dagsetning sem nemendur geta</a:t>
            </a:r>
            <a:r>
              <a:rPr lang="is-IS" baseline="0" dirty="0" smtClean="0"/>
              <a:t> skilað inn verkefni. </a:t>
            </a:r>
            <a:endParaRPr lang="is-IS" dirty="0" smtClean="0"/>
          </a:p>
          <a:p>
            <a:r>
              <a:rPr lang="is-IS" b="1" dirty="0" err="1" smtClean="0"/>
              <a:t>Due</a:t>
            </a:r>
            <a:r>
              <a:rPr lang="is-IS" b="1" dirty="0" smtClean="0"/>
              <a:t> </a:t>
            </a:r>
            <a:r>
              <a:rPr lang="is-IS" b="1" dirty="0" err="1" smtClean="0"/>
              <a:t>Date</a:t>
            </a:r>
            <a:r>
              <a:rPr lang="is-IS" b="1" dirty="0" smtClean="0"/>
              <a:t>. </a:t>
            </a:r>
            <a:r>
              <a:rPr lang="is-IS" dirty="0" smtClean="0"/>
              <a:t>Síðasti skiladagur (lokadagur)</a:t>
            </a:r>
            <a:r>
              <a:rPr lang="is-IS" baseline="0" dirty="0" smtClean="0"/>
              <a:t> </a:t>
            </a:r>
            <a:r>
              <a:rPr lang="is-IS" dirty="0" smtClean="0"/>
              <a:t>sem nemendur hafa til að skila inn verkefni.</a:t>
            </a:r>
            <a:r>
              <a:rPr lang="is-IS" baseline="0" dirty="0" smtClean="0"/>
              <a:t> Ef leyft er að skila eftir þessa dagsetningu „</a:t>
            </a:r>
            <a:r>
              <a:rPr lang="is-IS" baseline="0" dirty="0" err="1" smtClean="0"/>
              <a:t>late</a:t>
            </a:r>
            <a:r>
              <a:rPr lang="is-IS" baseline="0" dirty="0" smtClean="0"/>
              <a:t> </a:t>
            </a:r>
            <a:r>
              <a:rPr lang="is-IS" baseline="0" dirty="0" err="1" smtClean="0"/>
              <a:t>submission</a:t>
            </a:r>
            <a:r>
              <a:rPr lang="is-IS" baseline="0" dirty="0" smtClean="0"/>
              <a:t>“, verður verkefnið merkt sem sein skil eftir lokaskiladag. </a:t>
            </a:r>
          </a:p>
          <a:p>
            <a:endParaRPr lang="is-IS" dirty="0" smtClean="0"/>
          </a:p>
          <a:p>
            <a:endParaRPr lang="is-IS" dirty="0" smtClean="0"/>
          </a:p>
          <a:p>
            <a:r>
              <a:rPr lang="is-IS" dirty="0" err="1" smtClean="0"/>
              <a:t>Post</a:t>
            </a:r>
            <a:r>
              <a:rPr lang="is-IS" baseline="0" dirty="0" smtClean="0"/>
              <a:t> </a:t>
            </a:r>
            <a:r>
              <a:rPr lang="is-IS" baseline="0" dirty="0" err="1" smtClean="0"/>
              <a:t>Date</a:t>
            </a:r>
            <a:r>
              <a:rPr lang="is-IS" baseline="0" dirty="0" smtClean="0"/>
              <a:t>. Þarf ekki að fylla út, er aðeins notað ef kennari gefur endurgjöf eða einkunn (ef </a:t>
            </a:r>
            <a:r>
              <a:rPr lang="is-IS" baseline="0" dirty="0" err="1" smtClean="0"/>
              <a:t>grade</a:t>
            </a:r>
            <a:r>
              <a:rPr lang="is-IS" baseline="0" dirty="0" smtClean="0"/>
              <a:t> mark hluti </a:t>
            </a:r>
            <a:r>
              <a:rPr lang="is-IS" baseline="0" dirty="0" err="1" smtClean="0"/>
              <a:t>Turnitin</a:t>
            </a:r>
            <a:r>
              <a:rPr lang="is-IS" baseline="0" dirty="0" smtClean="0"/>
              <a:t> er notað). </a:t>
            </a:r>
            <a:endParaRPr lang="is-IS" dirty="0"/>
          </a:p>
        </p:txBody>
      </p:sp>
      <p:sp>
        <p:nvSpPr>
          <p:cNvPr id="4" name="Slide Number Placeholder 3"/>
          <p:cNvSpPr>
            <a:spLocks noGrp="1"/>
          </p:cNvSpPr>
          <p:nvPr>
            <p:ph type="sldNum" sz="quarter" idx="10"/>
          </p:nvPr>
        </p:nvSpPr>
        <p:spPr/>
        <p:txBody>
          <a:bodyPr/>
          <a:lstStyle/>
          <a:p>
            <a:pPr>
              <a:defRPr/>
            </a:pPr>
            <a:fld id="{34AFDBB7-BA26-4081-88C4-09FD21BD8420}" type="slidenum">
              <a:rPr lang="en-US" smtClean="0"/>
              <a:pPr>
                <a:defRPr/>
              </a:pPr>
              <a:t>5</a:t>
            </a:fld>
            <a:endParaRPr lang="en-US"/>
          </a:p>
        </p:txBody>
      </p:sp>
    </p:spTree>
    <p:extLst>
      <p:ext uri="{BB962C8B-B14F-4D97-AF65-F5344CB8AC3E}">
        <p14:creationId xmlns:p14="http://schemas.microsoft.com/office/powerpoint/2010/main" val="403438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s-I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D96BD5F1-F340-4275-B342-C5F6B2FBB392}" type="datetimeFigureOut">
              <a:rPr lang="is-IS" smtClean="0"/>
              <a:t>4.8.2019</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113067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96BD5F1-F340-4275-B342-C5F6B2FBB392}" type="datetimeFigureOut">
              <a:rPr lang="is-IS" smtClean="0"/>
              <a:t>4.8.2019</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375182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96BD5F1-F340-4275-B342-C5F6B2FBB392}" type="datetimeFigureOut">
              <a:rPr lang="is-IS" smtClean="0"/>
              <a:t>4.8.2019</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3998067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1905000"/>
            <a:ext cx="9855200" cy="990600"/>
          </a:xfrm>
        </p:spPr>
        <p:txBody>
          <a:bodyPr anchor="b"/>
          <a:lstStyle>
            <a:lvl1pPr algn="l">
              <a:defRPr sz="2400" cap="all">
                <a:solidFill>
                  <a:schemeClr val="bg1"/>
                </a:solidFill>
                <a:latin typeface="Arial"/>
                <a:cs typeface="Arial"/>
              </a:defRPr>
            </a:lvl1pPr>
          </a:lstStyle>
          <a:p>
            <a:r>
              <a:rPr lang="is-IS" dirty="0" smtClean="0"/>
              <a:t>Click to edit Master title style</a:t>
            </a:r>
            <a:endParaRPr lang="en-US" dirty="0"/>
          </a:p>
        </p:txBody>
      </p:sp>
      <p:sp>
        <p:nvSpPr>
          <p:cNvPr id="3" name="Subtitle 2"/>
          <p:cNvSpPr>
            <a:spLocks noGrp="1"/>
          </p:cNvSpPr>
          <p:nvPr>
            <p:ph type="subTitle" idx="1"/>
          </p:nvPr>
        </p:nvSpPr>
        <p:spPr>
          <a:xfrm>
            <a:off x="1320800" y="3124200"/>
            <a:ext cx="9855200" cy="609600"/>
          </a:xfrm>
        </p:spPr>
        <p:txBody>
          <a:bodyPr/>
          <a:lstStyle>
            <a:lvl1pPr marL="0" indent="0" algn="l">
              <a:buNone/>
              <a:defRPr sz="1800"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s-IS" dirty="0" smtClean="0"/>
              <a:t>Click to edit Master subtitle style</a:t>
            </a:r>
            <a:endParaRPr lang="en-US" dirty="0"/>
          </a:p>
        </p:txBody>
      </p:sp>
      <p:sp>
        <p:nvSpPr>
          <p:cNvPr id="6" name="Text Placeholder 5"/>
          <p:cNvSpPr>
            <a:spLocks noGrp="1"/>
          </p:cNvSpPr>
          <p:nvPr>
            <p:ph type="body" sz="quarter" idx="10"/>
          </p:nvPr>
        </p:nvSpPr>
        <p:spPr>
          <a:xfrm>
            <a:off x="1320800" y="3886200"/>
            <a:ext cx="9855200" cy="381000"/>
          </a:xfrm>
        </p:spPr>
        <p:txBody>
          <a:bodyPr/>
          <a:lstStyle>
            <a:lvl1pPr>
              <a:buNone/>
              <a:defRPr sz="1400" i="1" baseline="0">
                <a:solidFill>
                  <a:schemeClr val="bg1"/>
                </a:solidFill>
              </a:defRPr>
            </a:lvl1pPr>
          </a:lstStyle>
          <a:p>
            <a:pPr lvl="0"/>
            <a:r>
              <a:rPr lang="is-IS" dirty="0" smtClean="0"/>
              <a:t>Click to edit Master text styles</a:t>
            </a:r>
          </a:p>
        </p:txBody>
      </p:sp>
    </p:spTree>
    <p:extLst>
      <p:ext uri="{BB962C8B-B14F-4D97-AF65-F5344CB8AC3E}">
        <p14:creationId xmlns:p14="http://schemas.microsoft.com/office/powerpoint/2010/main" val="284484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D96BD5F1-F340-4275-B342-C5F6B2FBB392}" type="datetimeFigureOut">
              <a:rPr lang="is-IS" smtClean="0"/>
              <a:t>4.8.2019</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230319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s-I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BD5F1-F340-4275-B342-C5F6B2FBB392}" type="datetimeFigureOut">
              <a:rPr lang="is-IS" smtClean="0"/>
              <a:t>4.8.2019</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14875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D96BD5F1-F340-4275-B342-C5F6B2FBB392}" type="datetimeFigureOut">
              <a:rPr lang="is-IS" smtClean="0"/>
              <a:t>4.8.2019</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367116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s-I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D96BD5F1-F340-4275-B342-C5F6B2FBB392}" type="datetimeFigureOut">
              <a:rPr lang="is-IS" smtClean="0"/>
              <a:t>4.8.2019</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402733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D96BD5F1-F340-4275-B342-C5F6B2FBB392}" type="datetimeFigureOut">
              <a:rPr lang="is-IS" smtClean="0"/>
              <a:t>4.8.2019</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217954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BD5F1-F340-4275-B342-C5F6B2FBB392}" type="datetimeFigureOut">
              <a:rPr lang="is-IS" smtClean="0"/>
              <a:t>4.8.2019</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3319860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s-I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BD5F1-F340-4275-B342-C5F6B2FBB392}" type="datetimeFigureOut">
              <a:rPr lang="is-IS" smtClean="0"/>
              <a:t>4.8.2019</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46387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s-I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BD5F1-F340-4275-B342-C5F6B2FBB392}" type="datetimeFigureOut">
              <a:rPr lang="is-IS" smtClean="0"/>
              <a:t>4.8.2019</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E882F9A2-06DF-4D66-A690-C141C54382D6}" type="slidenum">
              <a:rPr lang="is-IS" smtClean="0"/>
              <a:t>‹#›</a:t>
            </a:fld>
            <a:endParaRPr lang="is-IS"/>
          </a:p>
        </p:txBody>
      </p:sp>
    </p:spTree>
    <p:extLst>
      <p:ext uri="{BB962C8B-B14F-4D97-AF65-F5344CB8AC3E}">
        <p14:creationId xmlns:p14="http://schemas.microsoft.com/office/powerpoint/2010/main" val="244694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BD5F1-F340-4275-B342-C5F6B2FBB392}" type="datetimeFigureOut">
              <a:rPr lang="is-IS" smtClean="0"/>
              <a:t>4.8.2019</a:t>
            </a:fld>
            <a:endParaRPr lang="is-I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2F9A2-06DF-4D66-A690-C141C54382D6}" type="slidenum">
              <a:rPr lang="is-IS" smtClean="0"/>
              <a:t>‹#›</a:t>
            </a:fld>
            <a:endParaRPr lang="is-IS"/>
          </a:p>
        </p:txBody>
      </p:sp>
    </p:spTree>
    <p:extLst>
      <p:ext uri="{BB962C8B-B14F-4D97-AF65-F5344CB8AC3E}">
        <p14:creationId xmlns:p14="http://schemas.microsoft.com/office/powerpoint/2010/main" val="185489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ctrTitle"/>
          </p:nvPr>
        </p:nvSpPr>
        <p:spPr/>
        <p:txBody>
          <a:bodyPr>
            <a:normAutofit fontScale="90000"/>
          </a:bodyPr>
          <a:lstStyle/>
          <a:p>
            <a:r>
              <a:rPr lang="is-IS" altLang="is-IS" sz="3600" cap="none" dirty="0" err="1">
                <a:latin typeface="+mn-lt"/>
                <a:cs typeface="Arial" charset="0"/>
              </a:rPr>
              <a:t>Turnitin</a:t>
            </a:r>
            <a:r>
              <a:rPr lang="is-IS" altLang="is-IS" sz="3600" cap="none" dirty="0">
                <a:latin typeface="+mn-lt"/>
                <a:cs typeface="Arial" charset="0"/>
              </a:rPr>
              <a:t> </a:t>
            </a:r>
            <a:r>
              <a:rPr lang="is-IS" altLang="is-IS" sz="3600" cap="none" dirty="0" smtClean="0">
                <a:latin typeface="+mn-lt"/>
                <a:cs typeface="Arial" charset="0"/>
              </a:rPr>
              <a:t>– dæmi um stillingar á skilakassa fyrir lokaskil </a:t>
            </a:r>
            <a:endParaRPr lang="is-IS" altLang="is-IS" sz="3600" cap="none" dirty="0">
              <a:latin typeface="+mn-lt"/>
              <a:cs typeface="Arial" charset="0"/>
            </a:endParaRPr>
          </a:p>
        </p:txBody>
      </p:sp>
      <p:sp>
        <p:nvSpPr>
          <p:cNvPr id="4099" name="Subtitle 5"/>
          <p:cNvSpPr>
            <a:spLocks noGrp="1"/>
          </p:cNvSpPr>
          <p:nvPr>
            <p:ph type="subTitle" idx="1"/>
          </p:nvPr>
        </p:nvSpPr>
        <p:spPr/>
        <p:txBody>
          <a:bodyPr/>
          <a:lstStyle/>
          <a:p>
            <a:r>
              <a:rPr lang="is-IS" altLang="is-IS" sz="2400" dirty="0">
                <a:latin typeface="+mn-lt"/>
                <a:cs typeface="Arial" charset="0"/>
              </a:rPr>
              <a:t>8</a:t>
            </a:r>
            <a:r>
              <a:rPr lang="is-IS" altLang="is-IS" sz="2400" dirty="0" smtClean="0">
                <a:latin typeface="+mn-lt"/>
                <a:cs typeface="Arial" charset="0"/>
              </a:rPr>
              <a:t>. apríl 2016</a:t>
            </a:r>
            <a:endParaRPr lang="is-IS" altLang="is-IS" sz="2400" dirty="0">
              <a:latin typeface="+mn-lt"/>
              <a:cs typeface="Arial" charset="0"/>
            </a:endParaRPr>
          </a:p>
        </p:txBody>
      </p:sp>
      <p:sp>
        <p:nvSpPr>
          <p:cNvPr id="4100" name="Text Placeholder 6"/>
          <p:cNvSpPr>
            <a:spLocks noGrp="1"/>
          </p:cNvSpPr>
          <p:nvPr>
            <p:ph type="body" sz="quarter" idx="10"/>
          </p:nvPr>
        </p:nvSpPr>
        <p:spPr/>
        <p:txBody>
          <a:bodyPr/>
          <a:lstStyle/>
          <a:p>
            <a:r>
              <a:rPr lang="is-IS" altLang="is-IS" dirty="0" smtClean="0">
                <a:latin typeface="+mn-lt"/>
                <a:cs typeface="Arial" charset="0"/>
              </a:rPr>
              <a:t>Astrid Margrét Magnúsdóttir, forstöðumaður Bókasafns og upplýsingaþjónustu HA</a:t>
            </a:r>
          </a:p>
        </p:txBody>
      </p:sp>
    </p:spTree>
    <p:extLst>
      <p:ext uri="{BB962C8B-B14F-4D97-AF65-F5344CB8AC3E}">
        <p14:creationId xmlns:p14="http://schemas.microsoft.com/office/powerpoint/2010/main" val="142227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193867" y="43011"/>
            <a:ext cx="6876256" cy="57606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defTabSz="457200" rtl="0" eaLnBrk="0" fontAlgn="base" hangingPunct="0">
              <a:spcBef>
                <a:spcPct val="0"/>
              </a:spcBef>
              <a:spcAft>
                <a:spcPct val="0"/>
              </a:spcAft>
              <a:defRPr sz="2000" b="1" kern="1200" cap="all">
                <a:solidFill>
                  <a:srgbClr val="404040"/>
                </a:solidFill>
                <a:latin typeface="Arial"/>
                <a:ea typeface="Arial"/>
                <a:cs typeface="Arial"/>
              </a:defRPr>
            </a:lvl1pPr>
            <a:lvl2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2pPr>
            <a:lvl3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3pPr>
            <a:lvl4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4pPr>
            <a:lvl5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5pPr>
            <a:lvl6pPr marL="4572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6pPr>
            <a:lvl7pPr marL="9144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7pPr>
            <a:lvl8pPr marL="13716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8pPr>
            <a:lvl9pPr marL="18288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9pPr>
          </a:lstStyle>
          <a:p>
            <a:pPr algn="ctr"/>
            <a:r>
              <a:rPr lang="is-IS" altLang="is-IS" sz="2800" b="0" cap="none" dirty="0" err="1">
                <a:latin typeface="+mn-lt"/>
                <a:cs typeface="Arial" charset="0"/>
              </a:rPr>
              <a:t>Turnitin</a:t>
            </a:r>
            <a:r>
              <a:rPr lang="is-IS" altLang="is-IS" sz="2800" b="0" cap="none" dirty="0">
                <a:latin typeface="+mn-lt"/>
                <a:cs typeface="Arial" charset="0"/>
              </a:rPr>
              <a:t> skilakassi </a:t>
            </a:r>
            <a:r>
              <a:rPr lang="is-IS" altLang="is-IS" sz="2800" b="0" cap="none" dirty="0" smtClean="0">
                <a:latin typeface="+mn-lt"/>
                <a:cs typeface="Arial" charset="0"/>
              </a:rPr>
              <a:t>– lokaskil stillingar</a:t>
            </a:r>
            <a:endParaRPr lang="is-IS" altLang="is-IS" sz="2800" b="0" cap="none" dirty="0">
              <a:latin typeface="+mn-lt"/>
              <a:cs typeface="Arial" charset="0"/>
            </a:endParaRPr>
          </a:p>
        </p:txBody>
      </p:sp>
      <p:sp>
        <p:nvSpPr>
          <p:cNvPr id="2" name="Picture Placeholder 1"/>
          <p:cNvSpPr>
            <a:spLocks noGrp="1"/>
          </p:cNvSpPr>
          <p:nvPr>
            <p:ph type="pic" idx="1"/>
          </p:nvPr>
        </p:nvSpPr>
        <p:spPr/>
      </p:sp>
      <p:pic>
        <p:nvPicPr>
          <p:cNvPr id="3" name="Picture 2"/>
          <p:cNvPicPr>
            <a:picLocks noChangeAspect="1"/>
          </p:cNvPicPr>
          <p:nvPr/>
        </p:nvPicPr>
        <p:blipFill>
          <a:blip r:embed="rId3"/>
          <a:stretch>
            <a:fillRect/>
          </a:stretch>
        </p:blipFill>
        <p:spPr>
          <a:xfrm>
            <a:off x="1209675" y="610538"/>
            <a:ext cx="9458325" cy="6194926"/>
          </a:xfrm>
          <a:prstGeom prst="rect">
            <a:avLst/>
          </a:prstGeom>
        </p:spPr>
      </p:pic>
    </p:spTree>
    <p:extLst>
      <p:ext uri="{BB962C8B-B14F-4D97-AF65-F5344CB8AC3E}">
        <p14:creationId xmlns:p14="http://schemas.microsoft.com/office/powerpoint/2010/main" val="165505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071664" y="107758"/>
            <a:ext cx="6876256" cy="5030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defTabSz="457200" rtl="0" eaLnBrk="0" fontAlgn="base" hangingPunct="0">
              <a:spcBef>
                <a:spcPct val="0"/>
              </a:spcBef>
              <a:spcAft>
                <a:spcPct val="0"/>
              </a:spcAft>
              <a:defRPr sz="2000" b="1" kern="1200" cap="all">
                <a:solidFill>
                  <a:srgbClr val="404040"/>
                </a:solidFill>
                <a:latin typeface="Arial"/>
                <a:ea typeface="Arial"/>
                <a:cs typeface="Arial"/>
              </a:defRPr>
            </a:lvl1pPr>
            <a:lvl2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2pPr>
            <a:lvl3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3pPr>
            <a:lvl4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4pPr>
            <a:lvl5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5pPr>
            <a:lvl6pPr marL="4572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6pPr>
            <a:lvl7pPr marL="9144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7pPr>
            <a:lvl8pPr marL="13716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8pPr>
            <a:lvl9pPr marL="18288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9pPr>
          </a:lstStyle>
          <a:p>
            <a:pPr algn="ctr"/>
            <a:r>
              <a:rPr lang="is-IS" altLang="is-IS" sz="2800" b="0" cap="none" dirty="0" err="1">
                <a:latin typeface="+mn-lt"/>
                <a:cs typeface="Arial" charset="0"/>
              </a:rPr>
              <a:t>Turnitin</a:t>
            </a:r>
            <a:r>
              <a:rPr lang="is-IS" altLang="is-IS" sz="2800" b="0" cap="none" dirty="0">
                <a:latin typeface="+mn-lt"/>
                <a:cs typeface="Arial" charset="0"/>
              </a:rPr>
              <a:t> skilakassi </a:t>
            </a:r>
            <a:r>
              <a:rPr lang="is-IS" altLang="is-IS" sz="2800" b="0" cap="none" dirty="0" smtClean="0">
                <a:latin typeface="+mn-lt"/>
                <a:cs typeface="Arial" charset="0"/>
              </a:rPr>
              <a:t>– lokaskil stillingar</a:t>
            </a:r>
            <a:endParaRPr lang="is-IS" altLang="is-IS" sz="2800" b="0" cap="none" dirty="0">
              <a:latin typeface="+mn-lt"/>
              <a:cs typeface="Arial" charset="0"/>
            </a:endParaRPr>
          </a:p>
        </p:txBody>
      </p:sp>
      <p:pic>
        <p:nvPicPr>
          <p:cNvPr id="6" name="Picture 5"/>
          <p:cNvPicPr>
            <a:picLocks noChangeAspect="1"/>
          </p:cNvPicPr>
          <p:nvPr/>
        </p:nvPicPr>
        <p:blipFill>
          <a:blip r:embed="rId3"/>
          <a:stretch>
            <a:fillRect/>
          </a:stretch>
        </p:blipFill>
        <p:spPr>
          <a:xfrm>
            <a:off x="1110345" y="562366"/>
            <a:ext cx="8837575" cy="6178067"/>
          </a:xfrm>
          <a:prstGeom prst="rect">
            <a:avLst/>
          </a:prstGeom>
        </p:spPr>
      </p:pic>
    </p:spTree>
    <p:extLst>
      <p:ext uri="{BB962C8B-B14F-4D97-AF65-F5344CB8AC3E}">
        <p14:creationId xmlns:p14="http://schemas.microsoft.com/office/powerpoint/2010/main" val="124908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2585" y="629814"/>
            <a:ext cx="8112369" cy="2166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6767" y="2632237"/>
            <a:ext cx="8568952" cy="4196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itle 1"/>
          <p:cNvSpPr txBox="1">
            <a:spLocks/>
          </p:cNvSpPr>
          <p:nvPr/>
        </p:nvSpPr>
        <p:spPr bwMode="auto">
          <a:xfrm>
            <a:off x="3399463" y="234404"/>
            <a:ext cx="6876256" cy="57606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defTabSz="457200" rtl="0" eaLnBrk="0" fontAlgn="base" hangingPunct="0">
              <a:spcBef>
                <a:spcPct val="0"/>
              </a:spcBef>
              <a:spcAft>
                <a:spcPct val="0"/>
              </a:spcAft>
              <a:defRPr sz="2000" b="1" kern="1200" cap="all">
                <a:solidFill>
                  <a:srgbClr val="404040"/>
                </a:solidFill>
                <a:latin typeface="Arial"/>
                <a:ea typeface="Arial"/>
                <a:cs typeface="Arial"/>
              </a:defRPr>
            </a:lvl1pPr>
            <a:lvl2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2pPr>
            <a:lvl3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3pPr>
            <a:lvl4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4pPr>
            <a:lvl5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5pPr>
            <a:lvl6pPr marL="4572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6pPr>
            <a:lvl7pPr marL="9144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7pPr>
            <a:lvl8pPr marL="13716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8pPr>
            <a:lvl9pPr marL="18288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9pPr>
          </a:lstStyle>
          <a:p>
            <a:pPr algn="ctr"/>
            <a:r>
              <a:rPr lang="is-IS" altLang="is-IS" sz="2800" b="0" cap="none" dirty="0">
                <a:latin typeface="+mn-lt"/>
                <a:cs typeface="Arial" charset="0"/>
              </a:rPr>
              <a:t>Dagsetningar á </a:t>
            </a:r>
            <a:r>
              <a:rPr lang="is-IS" altLang="is-IS" sz="2800" b="0" cap="none" dirty="0" err="1">
                <a:latin typeface="+mn-lt"/>
                <a:cs typeface="Arial" charset="0"/>
              </a:rPr>
              <a:t>Turnitin</a:t>
            </a:r>
            <a:r>
              <a:rPr lang="is-IS" altLang="is-IS" sz="2800" b="0" cap="none" dirty="0">
                <a:latin typeface="+mn-lt"/>
                <a:cs typeface="Arial" charset="0"/>
              </a:rPr>
              <a:t> skilakassa stilltar</a:t>
            </a:r>
          </a:p>
        </p:txBody>
      </p:sp>
      <p:sp>
        <p:nvSpPr>
          <p:cNvPr id="13" name="Oval 12"/>
          <p:cNvSpPr/>
          <p:nvPr/>
        </p:nvSpPr>
        <p:spPr>
          <a:xfrm>
            <a:off x="2720413" y="1228020"/>
            <a:ext cx="2808312" cy="648072"/>
          </a:xfrm>
          <a:prstGeom prst="ellipse">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s-IS">
              <a:solidFill>
                <a:srgbClr val="FF0000"/>
              </a:solidFill>
            </a:endParaRPr>
          </a:p>
        </p:txBody>
      </p:sp>
      <p:sp>
        <p:nvSpPr>
          <p:cNvPr id="15" name="Oval 14"/>
          <p:cNvSpPr/>
          <p:nvPr/>
        </p:nvSpPr>
        <p:spPr>
          <a:xfrm>
            <a:off x="9629217" y="5965868"/>
            <a:ext cx="589010" cy="542943"/>
          </a:xfrm>
          <a:prstGeom prst="ellipse">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s-IS">
              <a:solidFill>
                <a:srgbClr val="FF0000"/>
              </a:solidFill>
            </a:endParaRPr>
          </a:p>
        </p:txBody>
      </p:sp>
      <p:sp>
        <p:nvSpPr>
          <p:cNvPr id="8" name="Oval 7"/>
          <p:cNvSpPr/>
          <p:nvPr/>
        </p:nvSpPr>
        <p:spPr>
          <a:xfrm>
            <a:off x="4267200" y="2683373"/>
            <a:ext cx="961292" cy="648072"/>
          </a:xfrm>
          <a:prstGeom prst="ellipse">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s-IS">
              <a:solidFill>
                <a:srgbClr val="FF0000"/>
              </a:solidFill>
            </a:endParaRPr>
          </a:p>
        </p:txBody>
      </p:sp>
    </p:spTree>
    <p:extLst>
      <p:ext uri="{BB962C8B-B14F-4D97-AF65-F5344CB8AC3E}">
        <p14:creationId xmlns:p14="http://schemas.microsoft.com/office/powerpoint/2010/main" val="2246383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3198" b="13198"/>
          <a:stretch>
            <a:fillRect/>
          </a:stretch>
        </p:blipFill>
        <p:spPr bwMode="auto">
          <a:xfrm>
            <a:off x="2063553" y="710953"/>
            <a:ext cx="7848872" cy="5346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p:nvPr/>
        </p:nvSpPr>
        <p:spPr>
          <a:xfrm>
            <a:off x="3791744" y="4149081"/>
            <a:ext cx="1152128" cy="542943"/>
          </a:xfrm>
          <a:prstGeom prst="ellipse">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s-IS">
              <a:solidFill>
                <a:srgbClr val="FF0000"/>
              </a:solidFill>
            </a:endParaRPr>
          </a:p>
        </p:txBody>
      </p:sp>
      <p:sp>
        <p:nvSpPr>
          <p:cNvPr id="8" name="Oval 7"/>
          <p:cNvSpPr/>
          <p:nvPr/>
        </p:nvSpPr>
        <p:spPr>
          <a:xfrm>
            <a:off x="3791744" y="4610139"/>
            <a:ext cx="1152128" cy="542943"/>
          </a:xfrm>
          <a:prstGeom prst="ellipse">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s-IS">
              <a:solidFill>
                <a:srgbClr val="FF0000"/>
              </a:solidFill>
            </a:endParaRPr>
          </a:p>
        </p:txBody>
      </p:sp>
      <p:sp>
        <p:nvSpPr>
          <p:cNvPr id="9" name="Title 1"/>
          <p:cNvSpPr txBox="1">
            <a:spLocks/>
          </p:cNvSpPr>
          <p:nvPr/>
        </p:nvSpPr>
        <p:spPr bwMode="auto">
          <a:xfrm>
            <a:off x="3791744" y="116632"/>
            <a:ext cx="6876256" cy="57606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defTabSz="457200" rtl="0" eaLnBrk="0" fontAlgn="base" hangingPunct="0">
              <a:spcBef>
                <a:spcPct val="0"/>
              </a:spcBef>
              <a:spcAft>
                <a:spcPct val="0"/>
              </a:spcAft>
              <a:defRPr sz="2000" b="1" kern="1200" cap="all">
                <a:solidFill>
                  <a:srgbClr val="404040"/>
                </a:solidFill>
                <a:latin typeface="Arial"/>
                <a:ea typeface="Arial"/>
                <a:cs typeface="Arial"/>
              </a:defRPr>
            </a:lvl1pPr>
            <a:lvl2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2pPr>
            <a:lvl3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3pPr>
            <a:lvl4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4pPr>
            <a:lvl5pPr algn="l" defTabSz="457200" rtl="0" eaLnBrk="0" fontAlgn="base" hangingPunct="0">
              <a:spcBef>
                <a:spcPct val="0"/>
              </a:spcBef>
              <a:spcAft>
                <a:spcPct val="0"/>
              </a:spcAft>
              <a:defRPr sz="2400">
                <a:solidFill>
                  <a:srgbClr val="404040"/>
                </a:solidFill>
                <a:latin typeface="Arial" pitchFamily="23" charset="0"/>
                <a:ea typeface="Arial" pitchFamily="27" charset="0"/>
                <a:cs typeface="Arial" pitchFamily="27" charset="0"/>
              </a:defRPr>
            </a:lvl5pPr>
            <a:lvl6pPr marL="4572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6pPr>
            <a:lvl7pPr marL="9144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7pPr>
            <a:lvl8pPr marL="13716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8pPr>
            <a:lvl9pPr marL="1828800" algn="ctr" defTabSz="457200" rtl="0" fontAlgn="base">
              <a:spcBef>
                <a:spcPct val="0"/>
              </a:spcBef>
              <a:spcAft>
                <a:spcPct val="0"/>
              </a:spcAft>
              <a:defRPr sz="4400">
                <a:solidFill>
                  <a:schemeClr val="tx1"/>
                </a:solidFill>
                <a:latin typeface="Frutiger 67 Bold Condensed" charset="0"/>
                <a:ea typeface="Geneva" pitchFamily="-112" charset="-128"/>
                <a:cs typeface="Geneva" pitchFamily="-112" charset="-128"/>
              </a:defRPr>
            </a:lvl9pPr>
          </a:lstStyle>
          <a:p>
            <a:pPr algn="ctr"/>
            <a:r>
              <a:rPr lang="is-IS" altLang="is-IS" sz="2800" b="0" cap="none" dirty="0">
                <a:latin typeface="+mn-lt"/>
                <a:cs typeface="Arial" charset="0"/>
              </a:rPr>
              <a:t>Dagsetningar á </a:t>
            </a:r>
            <a:r>
              <a:rPr lang="is-IS" altLang="is-IS" sz="2800" b="0" cap="none" dirty="0" err="1">
                <a:latin typeface="+mn-lt"/>
                <a:cs typeface="Arial" charset="0"/>
              </a:rPr>
              <a:t>Turnitin</a:t>
            </a:r>
            <a:r>
              <a:rPr lang="is-IS" altLang="is-IS" sz="2800" b="0" cap="none" dirty="0">
                <a:latin typeface="+mn-lt"/>
                <a:cs typeface="Arial" charset="0"/>
              </a:rPr>
              <a:t> skilakassa stilltar</a:t>
            </a:r>
          </a:p>
        </p:txBody>
      </p:sp>
    </p:spTree>
    <p:extLst>
      <p:ext uri="{BB962C8B-B14F-4D97-AF65-F5344CB8AC3E}">
        <p14:creationId xmlns:p14="http://schemas.microsoft.com/office/powerpoint/2010/main" val="26604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700</Words>
  <Application>Microsoft Office PowerPoint</Application>
  <PresentationFormat>Widescreen</PresentationFormat>
  <Paragraphs>52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ヒラギノ角ゴ Pro W3</vt:lpstr>
      <vt:lpstr>Office Theme</vt:lpstr>
      <vt:lpstr>Turnitin – dæmi um stillingar á skilakassa fyrir lokaskil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Turnitin – dæmi um stillingar á skilakassa</dc:title>
  <dc:creator>Astrid Margrét Magnúsdóttir</dc:creator>
  <cp:lastModifiedBy>Sigurbjörg Jóhannesdóttir</cp:lastModifiedBy>
  <cp:revision>5</cp:revision>
  <dcterms:created xsi:type="dcterms:W3CDTF">2016-04-08T10:11:51Z</dcterms:created>
  <dcterms:modified xsi:type="dcterms:W3CDTF">2019-08-04T15:59:18Z</dcterms:modified>
</cp:coreProperties>
</file>